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74" r:id="rId2"/>
  </p:sldMasterIdLst>
  <p:notesMasterIdLst>
    <p:notesMasterId r:id="rId11"/>
  </p:notesMasterIdLst>
  <p:handoutMasterIdLst>
    <p:handoutMasterId r:id="rId12"/>
  </p:handoutMasterIdLst>
  <p:sldIdLst>
    <p:sldId id="258" r:id="rId3"/>
    <p:sldId id="281" r:id="rId4"/>
    <p:sldId id="285" r:id="rId5"/>
    <p:sldId id="259" r:id="rId6"/>
    <p:sldId id="270" r:id="rId7"/>
    <p:sldId id="272" r:id="rId8"/>
    <p:sldId id="282" r:id="rId9"/>
    <p:sldId id="283" r:id="rId10"/>
  </p:sldIdLst>
  <p:sldSz cx="10080625" cy="7559675"/>
  <p:notesSz cx="7559675" cy="10691813"/>
  <p:defaultTextStyle>
    <a:defPPr>
      <a:defRPr lang="en-US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367">
          <p15:clr>
            <a:srgbClr val="A4A3A4"/>
          </p15:clr>
        </p15:guide>
        <p15:guide id="2" pos="238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2"/>
    <a:srgbClr val="FC6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/>
    <p:restoredTop sz="94712"/>
  </p:normalViewPr>
  <p:slideViewPr>
    <p:cSldViewPr>
      <p:cViewPr varScale="1">
        <p:scale>
          <a:sx n="92" d="100"/>
          <a:sy n="92" d="100"/>
        </p:scale>
        <p:origin x="1352" y="176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4560" y="-128"/>
      </p:cViewPr>
      <p:guideLst>
        <p:guide orient="horz" pos="3367"/>
        <p:guide pos="238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8ACA974-6EBF-1641-B721-F0CB5B5676DC}" type="datetimeFigureOut">
              <a:rPr lang="en-US"/>
              <a:pPr>
                <a:defRPr/>
              </a:pPr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7B98B46-A92A-B248-88B0-09F1EAC8A5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0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E93030B3-C3CD-754F-BE2D-1950A09CE940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8201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93030B3-C3CD-754F-BE2D-1950A09CE940}" type="slidenum">
              <a:rPr lang="cs-CZ" smtClean="0"/>
              <a:pPr>
                <a:defRPr/>
              </a:pPr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8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- Discovery INGESTS your data, converting it and allowing you </a:t>
            </a:r>
          </a:p>
          <a:p>
            <a:r>
              <a:rPr lang="en-GB" baseline="0" dirty="0"/>
              <a:t>  to enrich it using NLP metadata</a:t>
            </a:r>
          </a:p>
          <a:p>
            <a:endParaRPr lang="en-GB" baseline="0" dirty="0"/>
          </a:p>
          <a:p>
            <a:r>
              <a:rPr lang="en-GB" baseline="0" dirty="0"/>
              <a:t>- It then STORES it as a collection, for use by your apps ...</a:t>
            </a:r>
          </a:p>
          <a:p>
            <a:endParaRPr lang="en-GB" baseline="0" dirty="0"/>
          </a:p>
          <a:p>
            <a:r>
              <a:rPr lang="en-GB" baseline="0" dirty="0"/>
              <a:t>- ... Which can QUERY it and provide INSIGHTS</a:t>
            </a:r>
          </a:p>
          <a:p>
            <a:endParaRPr lang="en-GB" baseline="0" dirty="0"/>
          </a:p>
          <a:p>
            <a:r>
              <a:rPr lang="en-GB" baseline="0" dirty="0"/>
              <a:t>- In the lab we'll use a set of 1000 Q&amp;A pairs that help a </a:t>
            </a:r>
          </a:p>
          <a:p>
            <a:r>
              <a:rPr lang="en-GB" baseline="0" dirty="0"/>
              <a:t>  mobile phone user answer specific support-type questions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93030B3-C3CD-754F-BE2D-1950A09CE940}" type="slidenum">
              <a:rPr lang="cs-CZ" smtClean="0"/>
              <a:pPr>
                <a:defRPr/>
              </a:pPr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983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You can</a:t>
            </a:r>
            <a:r>
              <a:rPr lang="en-GB" baseline="0" dirty="0"/>
              <a:t> use the Watson Discovery Query service to test and refine the quality of responses Watson provides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93030B3-C3CD-754F-BE2D-1950A09CE940}" type="slidenum">
              <a:rPr lang="cs-CZ" smtClean="0"/>
              <a:pPr>
                <a:defRPr/>
              </a:pPr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033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03238" y="2590800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8573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cs-CZ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6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08" y="1691605"/>
            <a:ext cx="9069387" cy="4987925"/>
          </a:xfrm>
          <a:prstGeom prst="rect">
            <a:avLst/>
          </a:prstGeom>
        </p:spPr>
        <p:txBody>
          <a:bodyPr/>
          <a:lstStyle>
            <a:lvl1pPr marL="457200" indent="-4572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914400" indent="-4572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2pPr>
            <a:lvl3pPr marL="12573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7145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171700" indent="-342900">
              <a:buClrTx/>
              <a:buFont typeface="Arial"/>
              <a:buChar char="•"/>
              <a:defRPr b="0" i="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EEFA774A-9285-6A47-B113-6011826DDF88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5566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400">
                <a:solidFill>
                  <a:schemeClr val="bg1"/>
                </a:solidFill>
              </a:defRPr>
            </a:lvl1pPr>
            <a:lvl2pPr marL="8001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1200150" indent="-285750">
              <a:buClrTx/>
              <a:buFont typeface="Arial"/>
              <a:buChar char="•"/>
              <a:defRPr sz="1800">
                <a:solidFill>
                  <a:schemeClr val="bg1"/>
                </a:solidFill>
              </a:defRPr>
            </a:lvl3pPr>
            <a:lvl4pPr marL="1657350" indent="-285750">
              <a:buClrTx/>
              <a:buFont typeface="Arial"/>
              <a:buChar char="•"/>
              <a:defRPr sz="1600">
                <a:solidFill>
                  <a:schemeClr val="bg1"/>
                </a:solidFill>
              </a:defRPr>
            </a:lvl4pPr>
            <a:lvl5pPr marL="2114550" indent="-285750">
              <a:buClrTx/>
              <a:buFont typeface="Arial"/>
              <a:buChar char="•"/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buClrTx/>
              <a:buFont typeface="Arial"/>
              <a:buChar char="•"/>
              <a:defRPr sz="2400">
                <a:solidFill>
                  <a:srgbClr val="FFFFFF"/>
                </a:solidFill>
              </a:defRPr>
            </a:lvl1pPr>
            <a:lvl2pPr marL="800100" indent="-342900">
              <a:buClrTx/>
              <a:buFont typeface="Arial"/>
              <a:buChar char="•"/>
              <a:defRPr sz="2000">
                <a:solidFill>
                  <a:srgbClr val="FFFFFF"/>
                </a:solidFill>
              </a:defRPr>
            </a:lvl2pPr>
            <a:lvl3pPr marL="1200150" indent="-285750">
              <a:buClrTx/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1657350" indent="-285750">
              <a:buClrTx/>
              <a:buFont typeface="Arial"/>
              <a:buChar char="•"/>
              <a:defRPr sz="1600">
                <a:solidFill>
                  <a:srgbClr val="FFFFFF"/>
                </a:solidFill>
              </a:defRPr>
            </a:lvl4pPr>
            <a:lvl5pPr marL="2114550" indent="-285750">
              <a:buClrTx/>
              <a:buFont typeface="Arial"/>
              <a:buChar char="•"/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0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59080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5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8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660066"/>
                </a:solidFill>
              </a:defRPr>
            </a:lvl1pPr>
          </a:lstStyle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54322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03238" y="215106"/>
            <a:ext cx="9069387" cy="126047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</a:t>
            </a:r>
            <a:r>
              <a:rPr lang="cs-CZ" dirty="0" err="1"/>
              <a:t>title</a:t>
            </a:r>
            <a:r>
              <a:rPr lang="cs-CZ" dirty="0"/>
              <a:t>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3808" y="1691605"/>
            <a:ext cx="9069387" cy="498792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1pPr>
            <a:lvl2pPr marL="914400" indent="-4572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2pPr>
            <a:lvl3pPr marL="12573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3pPr>
            <a:lvl4pPr marL="17145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4pPr>
            <a:lvl5pPr marL="2171700" indent="-342900">
              <a:buFont typeface="Arial"/>
              <a:buChar char="•"/>
              <a:defRPr b="0" i="0">
                <a:solidFill>
                  <a:srgbClr val="00000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2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71291F93-0F5E-014B-B8EF-B0014E57EB8E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4523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503238" y="431800"/>
            <a:ext cx="9069387" cy="827088"/>
          </a:xfrm>
          <a:prstGeom prst="rect">
            <a:avLst/>
          </a:prstGeom>
        </p:spPr>
        <p:txBody>
          <a:bodyPr/>
          <a:lstStyle>
            <a:lvl1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 b="1" i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  <a:lvl2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algn="ctr" defTabSz="449263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>
              <a:defRPr/>
            </a:pPr>
            <a:r>
              <a:rPr lang="cs-CZ" dirty="0" err="1">
                <a:solidFill>
                  <a:srgbClr val="FF0000"/>
                </a:solidFill>
              </a:rPr>
              <a:t>Click</a:t>
            </a:r>
            <a:r>
              <a:rPr lang="cs-CZ" dirty="0">
                <a:solidFill>
                  <a:srgbClr val="FF0000"/>
                </a:solidFill>
              </a:rPr>
              <a:t> to </a:t>
            </a:r>
            <a:r>
              <a:rPr lang="cs-CZ" dirty="0" err="1">
                <a:solidFill>
                  <a:srgbClr val="FF0000"/>
                </a:solidFill>
              </a:rPr>
              <a:t>edit</a:t>
            </a:r>
            <a:r>
              <a:rPr lang="cs-CZ" dirty="0">
                <a:solidFill>
                  <a:srgbClr val="FF0000"/>
                </a:solidFill>
              </a:rPr>
              <a:t> Master </a:t>
            </a:r>
            <a:r>
              <a:rPr lang="cs-CZ" dirty="0" err="1">
                <a:solidFill>
                  <a:srgbClr val="FF0000"/>
                </a:solidFill>
              </a:rPr>
              <a:t>title</a:t>
            </a:r>
            <a:r>
              <a:rPr lang="cs-CZ" dirty="0">
                <a:solidFill>
                  <a:srgbClr val="FF0000"/>
                </a:solidFill>
              </a:rPr>
              <a:t> style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400"/>
            </a:lvl1pPr>
            <a:lvl2pPr marL="800100" indent="-342900">
              <a:buFont typeface="Arial"/>
              <a:buChar char="•"/>
              <a:defRPr sz="2000"/>
            </a:lvl2pPr>
            <a:lvl3pPr marL="1200150" indent="-285750">
              <a:buFont typeface="Arial"/>
              <a:buChar char="•"/>
              <a:defRPr sz="1800"/>
            </a:lvl3pPr>
            <a:lvl4pPr marL="1657350" indent="-285750">
              <a:buFont typeface="Arial"/>
              <a:buChar char="•"/>
              <a:defRPr sz="1600"/>
            </a:lvl4pPr>
            <a:lvl5pPr marL="2114550" indent="-28575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sz="2400"/>
            </a:lvl1pPr>
            <a:lvl2pPr marL="800100" indent="-342900">
              <a:buFont typeface="Arial"/>
              <a:buChar char="•"/>
              <a:defRPr sz="2000"/>
            </a:lvl2pPr>
            <a:lvl3pPr marL="1200150" indent="-285750">
              <a:buFont typeface="Arial"/>
              <a:buChar char="•"/>
              <a:defRPr sz="1800"/>
            </a:lvl3pPr>
            <a:lvl4pPr marL="1657350" indent="-285750">
              <a:buFont typeface="Arial"/>
              <a:buChar char="•"/>
              <a:defRPr sz="1600"/>
            </a:lvl4pPr>
            <a:lvl5pPr marL="2114550" indent="-28575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Master text </a:t>
            </a:r>
            <a:r>
              <a:rPr lang="cs-CZ" dirty="0" err="1"/>
              <a:t>styles</a:t>
            </a:r>
            <a:endParaRPr lang="cs-CZ" dirty="0"/>
          </a:p>
          <a:p>
            <a:pPr lvl="1"/>
            <a:r>
              <a:rPr lang="cs-CZ" dirty="0"/>
              <a:t>Second </a:t>
            </a:r>
            <a:r>
              <a:rPr lang="cs-CZ" dirty="0" err="1"/>
              <a:t>level</a:t>
            </a:r>
            <a:endParaRPr lang="cs-CZ" dirty="0"/>
          </a:p>
          <a:p>
            <a:pPr lvl="2"/>
            <a:r>
              <a:rPr lang="cs-CZ" dirty="0" err="1"/>
              <a:t>Third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3"/>
            <a:r>
              <a:rPr lang="cs-CZ" dirty="0" err="1"/>
              <a:t>Fourth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cs-CZ" dirty="0"/>
          </a:p>
          <a:p>
            <a:pPr lvl="4"/>
            <a:r>
              <a:rPr lang="cs-CZ" dirty="0" err="1"/>
              <a:t>Fifth</a:t>
            </a:r>
            <a:r>
              <a:rPr lang="cs-CZ" dirty="0"/>
              <a:t> </a:t>
            </a:r>
            <a:r>
              <a:rPr lang="cs-CZ" dirty="0" err="1"/>
              <a:t>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idx="10"/>
          </p:nvPr>
        </p:nvSpPr>
        <p:spPr>
          <a:xfrm>
            <a:off x="3846513" y="6886575"/>
            <a:ext cx="2346325" cy="51911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2"/>
                </a:solidFill>
                <a:latin typeface="Helvetica"/>
                <a:cs typeface="Helvetica"/>
              </a:defRPr>
            </a:lvl1pPr>
          </a:lstStyle>
          <a:p>
            <a:pPr>
              <a:defRPr/>
            </a:pPr>
            <a:fld id="{4D40A696-4F08-D642-933F-F11CADFF572F}" type="slidenum">
              <a:rPr lang="cs-CZ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22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3238" y="2591370"/>
            <a:ext cx="9069387" cy="126047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cs-CZ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78" r:id="rId2"/>
    <p:sldLayoutId id="2147483879" r:id="rId3"/>
    <p:sldLayoutId id="2147483881" r:id="rId4"/>
    <p:sldLayoutId id="2147483882" r:id="rId5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/>
          <a:ea typeface="+mj-ea"/>
          <a:cs typeface="Helvetic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0" r:id="rId2"/>
    <p:sldLayoutId id="2147483891" r:id="rId3"/>
    <p:sldLayoutId id="2147483893" r:id="rId4"/>
    <p:sldLayoutId id="2147483894" r:id="rId5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/>
          <a:ea typeface="+mj-ea"/>
          <a:cs typeface="Helvetic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chemeClr val="bg1"/>
          </a:solidFill>
          <a:latin typeface="Helvetica" charset="0"/>
          <a:ea typeface="ＭＳ Ｐゴシック" charset="0"/>
          <a:cs typeface="Microsoft YaHei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Microsoft YaHei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267669"/>
            <a:ext cx="9069387" cy="259228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Cognitive: Discovery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Gary Wilson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Technical Leader &amp; CTO, UKI Commercial Business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107429"/>
            <a:ext cx="9069387" cy="1260475"/>
          </a:xfrm>
        </p:spPr>
        <p:txBody>
          <a:bodyPr/>
          <a:lstStyle/>
          <a:p>
            <a:r>
              <a:rPr lang="en-US" sz="4000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273762"/>
            <a:ext cx="9069387" cy="4987925"/>
          </a:xfrm>
        </p:spPr>
        <p:txBody>
          <a:bodyPr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Extend your chatbot to handle long tail conversations</a:t>
            </a:r>
            <a:endParaRPr lang="en-US" sz="2400" dirty="0"/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i="1" dirty="0"/>
              <a:t>Watson Conversation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i="1" dirty="0"/>
              <a:t>Watson Discovery</a:t>
            </a:r>
            <a:endParaRPr lang="en-US" sz="2000" i="1" dirty="0"/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i="1" dirty="0"/>
              <a:t>Node-RED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i="1" dirty="0"/>
              <a:t>Telegram</a:t>
            </a:r>
          </a:p>
        </p:txBody>
      </p: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1359215" y="7143706"/>
            <a:ext cx="487143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Unique Intents</a:t>
            </a: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679499" y="6893259"/>
            <a:ext cx="694186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5028400" y="6875776"/>
            <a:ext cx="104448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7" name="Rectangle 6"/>
          <p:cNvSpPr/>
          <p:nvPr/>
        </p:nvSpPr>
        <p:spPr>
          <a:xfrm>
            <a:off x="3109215" y="5930939"/>
            <a:ext cx="3420936" cy="8524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Helvetica Neue" charset="0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855204" y="6827115"/>
            <a:ext cx="5894432" cy="367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855203" y="3747615"/>
            <a:ext cx="0" cy="31035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12"/>
          <p:cNvSpPr txBox="1">
            <a:spLocks noChangeArrowheads="1"/>
          </p:cNvSpPr>
          <p:nvPr/>
        </p:nvSpPr>
        <p:spPr bwMode="auto">
          <a:xfrm rot="16200000">
            <a:off x="-29417" y="4886574"/>
            <a:ext cx="1171488" cy="4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975996" y="3747616"/>
            <a:ext cx="0" cy="30860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8"/>
          <p:cNvSpPr txBox="1">
            <a:spLocks noChangeArrowheads="1"/>
          </p:cNvSpPr>
          <p:nvPr/>
        </p:nvSpPr>
        <p:spPr bwMode="auto">
          <a:xfrm>
            <a:off x="3024088" y="6522785"/>
            <a:ext cx="1916477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27129" y="3807370"/>
            <a:ext cx="1840568" cy="265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Help me pick a phone </a:t>
            </a:r>
            <a:endParaRPr lang="en-US" sz="1213" b="1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2689" y="4741236"/>
            <a:ext cx="2333987" cy="43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My LG D800 is grinding to a halt, what can I do?</a:t>
            </a:r>
            <a:endParaRPr lang="en-US" sz="1213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6806" y="5180715"/>
            <a:ext cx="1920589" cy="1596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Helvetica Neue" charset="0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1088511" y="6522785"/>
            <a:ext cx="141961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Helvetica Neue Thin" charset="0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17" name="Freeform 16"/>
          <p:cNvSpPr/>
          <p:nvPr/>
        </p:nvSpPr>
        <p:spPr>
          <a:xfrm>
            <a:off x="1020637" y="3819312"/>
            <a:ext cx="5385298" cy="2907739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5509" tIns="37755" rIns="75509" bIns="37755" anchor="ctr"/>
          <a:lstStyle/>
          <a:p>
            <a:pPr algn="ctr" defTabSz="336265">
              <a:defRPr/>
            </a:pPr>
            <a:endParaRPr lang="en-US" sz="1212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 Light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546197" y="4957783"/>
            <a:ext cx="2234180" cy="1881045"/>
            <a:chOff x="9310591" y="926840"/>
            <a:chExt cx="2702125" cy="2275028"/>
          </a:xfrm>
        </p:grpSpPr>
        <p:sp>
          <p:nvSpPr>
            <p:cNvPr id="19" name="Rectangle 1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>
                <a:solidFill>
                  <a:schemeClr val="tx2"/>
                </a:solidFill>
                <a:latin typeface="Helvetica Neue" charset="0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06796" cy="97061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Watson </a:t>
              </a:r>
              <a:br>
                <a:rPr lang="en-US" sz="1654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</a:br>
              <a:r>
                <a:rPr lang="en-US" sz="1654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Discovery </a:t>
              </a:r>
              <a:br>
                <a:rPr lang="en-US" sz="1654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</a:br>
              <a:endParaRPr lang="en-US" sz="1654" b="1" dirty="0">
                <a:solidFill>
                  <a:schemeClr val="tx2"/>
                </a:solidFill>
                <a:latin typeface="Helvetica Neue" charset="0"/>
                <a:cs typeface="Helvetica Neue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418442" y="1674492"/>
              <a:ext cx="2273879" cy="1256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323" b="1" u="sng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answer</a:t>
              </a:r>
              <a:r>
                <a:rPr lang="en-US" sz="1323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42441" y="2339677"/>
            <a:ext cx="2234180" cy="2164603"/>
            <a:chOff x="9308849" y="3528976"/>
            <a:chExt cx="2702125" cy="2617976"/>
          </a:xfrm>
        </p:grpSpPr>
        <p:sp>
          <p:nvSpPr>
            <p:cNvPr id="24" name="Rectangle 23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>
                <a:solidFill>
                  <a:schemeClr val="tx2"/>
                </a:solidFill>
                <a:latin typeface="Helvetica Neue" charset="0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851893" cy="6843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Helvetica Neue" charset="0"/>
                  <a:cs typeface="Helvetica Neue" charset="0"/>
                </a:rPr>
                <a:t>Conversation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9425131" y="4496406"/>
              <a:ext cx="2172301" cy="1485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323" b="1" u="sng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question</a:t>
              </a:r>
              <a:r>
                <a:rPr lang="en-US" sz="1323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98" y="2803279"/>
            <a:ext cx="419756" cy="4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3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56" y="2329350"/>
            <a:ext cx="3672978" cy="1260475"/>
          </a:xfrm>
        </p:spPr>
        <p:txBody>
          <a:bodyPr/>
          <a:lstStyle/>
          <a:p>
            <a:r>
              <a:rPr lang="en-US" sz="4000" dirty="0"/>
              <a:t>Objective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2085"/>
            <a:ext cx="8845855" cy="154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68" y="0"/>
            <a:ext cx="4547191" cy="60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4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816" y="1445489"/>
            <a:ext cx="9069387" cy="4987925"/>
          </a:xfrm>
        </p:spPr>
        <p:txBody>
          <a:bodyPr/>
          <a:lstStyle/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setup </a:t>
            </a:r>
            <a:r>
              <a:rPr lang="en-US" sz="2800" b="1" i="1" dirty="0">
                <a:solidFill>
                  <a:srgbClr val="00B0F0"/>
                </a:solidFill>
              </a:rPr>
              <a:t>Telegram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chatbot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setup </a:t>
            </a:r>
            <a:r>
              <a:rPr lang="en-US" sz="2800" b="1" i="1" dirty="0">
                <a:solidFill>
                  <a:srgbClr val="00B0F0"/>
                </a:solidFill>
              </a:rPr>
              <a:t>Discovery</a:t>
            </a:r>
            <a:r>
              <a:rPr lang="en-US" sz="2800" dirty="0"/>
              <a:t> Service instance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setup Discovery document collection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build Discovery Q&amp;A knowledge base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setup </a:t>
            </a:r>
            <a:r>
              <a:rPr lang="en-US" sz="2800" b="1" i="1" dirty="0">
                <a:solidFill>
                  <a:srgbClr val="00B0F0"/>
                </a:solidFill>
              </a:rPr>
              <a:t>Node-RED</a:t>
            </a:r>
            <a:r>
              <a:rPr lang="en-US" sz="2800" dirty="0"/>
              <a:t> orchestration application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query Discovery through Bot</a:t>
            </a:r>
          </a:p>
          <a:p>
            <a:pPr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/>
              <a:t>connect Discovery and </a:t>
            </a:r>
            <a:r>
              <a:rPr lang="en-US" sz="2800" b="1" i="1" dirty="0">
                <a:solidFill>
                  <a:srgbClr val="00B0F0"/>
                </a:solidFill>
              </a:rPr>
              <a:t>Conversation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56" y="1330102"/>
            <a:ext cx="1232668" cy="1232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648" y="3071272"/>
            <a:ext cx="1239017" cy="1235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56" y="4815693"/>
            <a:ext cx="1303871" cy="13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the Discovery service?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08" y="1259557"/>
            <a:ext cx="9145016" cy="5419973"/>
          </a:xfrm>
        </p:spPr>
        <p:txBody>
          <a:bodyPr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lang="en-US" sz="2800" i="1" dirty="0"/>
              <a:t>a cognitive search and content analytics engine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lang="en-US" sz="2800" dirty="0"/>
              <a:t>helps rapidly build cognitive, cloud-based applications that unlock insights hidden in unstructured data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lang="en-US" sz="2400" i="1" dirty="0"/>
              <a:t>includes proprietary data, and public and third-party data</a:t>
            </a:r>
            <a:endParaRPr lang="en-US" sz="28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2400" dirty="0"/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2800" b="1" dirty="0">
              <a:solidFill>
                <a:srgbClr val="FF0000"/>
              </a:solidFill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2800" b="1" dirty="0">
              <a:solidFill>
                <a:srgbClr val="FF0000"/>
              </a:solidFill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sz="2800" b="1" dirty="0">
                <a:solidFill>
                  <a:srgbClr val="FF0000"/>
                </a:solidFill>
              </a:rPr>
              <a:t>Basic terms</a:t>
            </a:r>
            <a:endParaRPr lang="en-US" sz="2400" dirty="0">
              <a:solidFill>
                <a:schemeClr val="tx1"/>
              </a:solidFill>
            </a:endParaRP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lang="en-US" sz="2800" b="1" i="1" dirty="0">
                <a:solidFill>
                  <a:srgbClr val="00B0F0"/>
                </a:solidFill>
              </a:rPr>
              <a:t>Collection                  Document                    Query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" y="3419797"/>
            <a:ext cx="1008062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and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08" y="1475581"/>
            <a:ext cx="9069387" cy="5203949"/>
          </a:xfrm>
        </p:spPr>
        <p:txBody>
          <a:bodyPr/>
          <a:lstStyle/>
          <a:p>
            <a:r>
              <a:rPr lang="en-US" sz="2800" b="1" i="1" dirty="0">
                <a:solidFill>
                  <a:srgbClr val="00B0F0"/>
                </a:solidFill>
              </a:rPr>
              <a:t>Collection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= set of documents</a:t>
            </a:r>
          </a:p>
          <a:p>
            <a:r>
              <a:rPr lang="en-US" sz="2800" b="1" i="1" dirty="0">
                <a:solidFill>
                  <a:srgbClr val="00B0F0"/>
                </a:solidFill>
              </a:rPr>
              <a:t>Documents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= JSON, DOC, HTML, PDF</a:t>
            </a:r>
          </a:p>
          <a:p>
            <a:pPr lvl="1"/>
            <a:r>
              <a:rPr lang="en-US" sz="2400" dirty="0"/>
              <a:t>contain data of potential use to an application</a:t>
            </a:r>
          </a:p>
          <a:p>
            <a:pPr lvl="2"/>
            <a:r>
              <a:rPr lang="en-US" sz="2000" dirty="0"/>
              <a:t>e.g. Q&amp;A pairs for use by chatbot</a:t>
            </a:r>
          </a:p>
          <a:p>
            <a:endParaRPr lang="en-US" sz="2800" dirty="0"/>
          </a:p>
          <a:p>
            <a:r>
              <a:rPr lang="en-US" sz="2800" dirty="0"/>
              <a:t>Documents in your collection are converted using a configuration file you specify</a:t>
            </a:r>
          </a:p>
          <a:p>
            <a:pPr lvl="1"/>
            <a:r>
              <a:rPr lang="en-US" sz="2400" dirty="0"/>
              <a:t>Watson Discovery can </a:t>
            </a:r>
            <a:r>
              <a:rPr lang="en-US" sz="2400" b="1" i="1" dirty="0"/>
              <a:t>enrich</a:t>
            </a:r>
            <a:r>
              <a:rPr lang="en-US" sz="2400" dirty="0"/>
              <a:t> (add cognitive metadata to) ingested documents with semantic information collected by seven Watson functions</a:t>
            </a:r>
          </a:p>
          <a:p>
            <a:pPr lvl="2"/>
            <a:r>
              <a:rPr lang="en-US" sz="2000" dirty="0"/>
              <a:t>Entity Extraction, Sentiment Analysis, Category Classification, Concept Tagging, Keyword Extraction, Emotion Analysis and Semantic Role Extraction</a:t>
            </a:r>
          </a:p>
        </p:txBody>
      </p:sp>
    </p:spTree>
    <p:extLst>
      <p:ext uri="{BB962C8B-B14F-4D97-AF65-F5344CB8AC3E}">
        <p14:creationId xmlns:p14="http://schemas.microsoft.com/office/powerpoint/2010/main" val="78411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-72926"/>
            <a:ext cx="9069387" cy="1260475"/>
          </a:xfrm>
        </p:spPr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960" y="971525"/>
            <a:ext cx="9758895" cy="2568920"/>
          </a:xfrm>
        </p:spPr>
        <p:txBody>
          <a:bodyPr/>
          <a:lstStyle/>
          <a:p>
            <a:r>
              <a:rPr lang="en-US" sz="2800" dirty="0"/>
              <a:t>Watson </a:t>
            </a:r>
            <a:r>
              <a:rPr lang="en-US" sz="2800"/>
              <a:t>Discovery offers </a:t>
            </a:r>
            <a:r>
              <a:rPr lang="en-US" sz="2800" dirty="0"/>
              <a:t>powerful content search capabilities</a:t>
            </a:r>
          </a:p>
          <a:p>
            <a:pPr lvl="1"/>
            <a:r>
              <a:rPr lang="en-US" sz="2400" dirty="0"/>
              <a:t>once content is uploaded and enriched by the Discovery service, you can build queries, and </a:t>
            </a:r>
          </a:p>
          <a:p>
            <a:pPr lvl="2"/>
            <a:r>
              <a:rPr lang="en-US" sz="2000" dirty="0"/>
              <a:t>integrate Discovery into your own applications</a:t>
            </a:r>
          </a:p>
          <a:p>
            <a:pPr lvl="2"/>
            <a:r>
              <a:rPr lang="en-US" sz="2000" dirty="0"/>
              <a:t>create custom applications using the Watson Explorer Application Builder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8" y="3508901"/>
            <a:ext cx="9038816" cy="40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2267669"/>
            <a:ext cx="9069387" cy="259228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Cognitive: Discovery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Gary Wilson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Technical Leader &amp; CTO, UKI Commercial Business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08976"/>
      </p:ext>
    </p:extLst>
  </p:cSld>
  <p:clrMapOvr>
    <a:masterClrMapping/>
  </p:clrMapOvr>
</p:sld>
</file>

<file path=ppt/theme/theme1.xml><?xml version="1.0" encoding="utf-8"?>
<a:theme xmlns:a="http://schemas.openxmlformats.org/drawingml/2006/main" name="iLAB-template-RED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LAB-template-WHI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Microsoft YaHei"/>
      </a:majorFont>
      <a:minorFont>
        <a:latin typeface="Arial"/>
        <a:ea typeface="ＭＳ Ｐゴシック"/>
        <a:cs typeface="Microsoft Ya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icrosoft Ya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3105</TotalTime>
  <Words>377</Words>
  <Application>Microsoft Macintosh PowerPoint</Application>
  <PresentationFormat>Custom</PresentationFormat>
  <Paragraphs>70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Microsoft YaHei</vt:lpstr>
      <vt:lpstr>ＭＳ Ｐゴシック</vt:lpstr>
      <vt:lpstr>ヒラギノ角ゴ Pro W3</vt:lpstr>
      <vt:lpstr>Arial</vt:lpstr>
      <vt:lpstr>Helvetica</vt:lpstr>
      <vt:lpstr>Helvetica Neue</vt:lpstr>
      <vt:lpstr>Helvetica Neue Light</vt:lpstr>
      <vt:lpstr>Helvetica Neue Thin</vt:lpstr>
      <vt:lpstr>Lucida Sans Unicode</vt:lpstr>
      <vt:lpstr>Times New Roman</vt:lpstr>
      <vt:lpstr>iLAB-template-RED</vt:lpstr>
      <vt:lpstr>iLAB-template-WHITE</vt:lpstr>
      <vt:lpstr>Cognitive: Discovery    Gary Wilson Technical Leader &amp; CTO, UKI Commercial Business </vt:lpstr>
      <vt:lpstr>Objective</vt:lpstr>
      <vt:lpstr>Objective</vt:lpstr>
      <vt:lpstr>Agenda</vt:lpstr>
      <vt:lpstr>What is the Discovery service?</vt:lpstr>
      <vt:lpstr>Collections and documents</vt:lpstr>
      <vt:lpstr>Queries</vt:lpstr>
      <vt:lpstr>Cognitive: Discovery   Gary Wilson Technical Leader &amp; CTO, UKI Commercial Business 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Overview</dc:title>
  <cp:lastModifiedBy>GARY Wilson</cp:lastModifiedBy>
  <cp:revision>142</cp:revision>
  <cp:lastPrinted>1601-01-01T00:00:00Z</cp:lastPrinted>
  <dcterms:created xsi:type="dcterms:W3CDTF">2016-01-31T11:08:15Z</dcterms:created>
  <dcterms:modified xsi:type="dcterms:W3CDTF">2018-02-08T02:01:23Z</dcterms:modified>
</cp:coreProperties>
</file>